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8" r:id="rId6"/>
    <p:sldId id="264" r:id="rId7"/>
    <p:sldId id="265" r:id="rId8"/>
    <p:sldId id="266" r:id="rId9"/>
    <p:sldId id="270" r:id="rId10"/>
    <p:sldId id="268" r:id="rId11"/>
    <p:sldId id="271" r:id="rId12"/>
    <p:sldId id="272" r:id="rId13"/>
    <p:sldId id="273" r:id="rId14"/>
    <p:sldId id="274" r:id="rId15"/>
    <p:sldId id="269" r:id="rId16"/>
    <p:sldId id="275" r:id="rId17"/>
    <p:sldId id="276" r:id="rId18"/>
    <p:sldId id="286" r:id="rId19"/>
    <p:sldId id="277" r:id="rId20"/>
    <p:sldId id="287" r:id="rId21"/>
    <p:sldId id="279" r:id="rId22"/>
    <p:sldId id="280" r:id="rId23"/>
    <p:sldId id="288" r:id="rId24"/>
    <p:sldId id="281" r:id="rId25"/>
    <p:sldId id="282" r:id="rId26"/>
    <p:sldId id="283" r:id="rId27"/>
    <p:sldId id="285" r:id="rId28"/>
    <p:sldId id="291" r:id="rId29"/>
    <p:sldId id="262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Bold Italics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9D7D10-775C-4636-807E-A52B67852714}" v="1458" dt="2025-02-27T12:29:49.861"/>
    <p1510:client id="{9F06D70C-9D72-4734-A28D-D67DED0AB726}" v="366" dt="2025-02-13T06:33:53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109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4" b="-444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6202600" y="4674989"/>
            <a:ext cx="5882800" cy="1389261"/>
            <a:chOff x="0" y="-38100"/>
            <a:chExt cx="1549379" cy="3658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49379" cy="327796"/>
            </a:xfrm>
            <a:custGeom>
              <a:avLst/>
              <a:gdLst/>
              <a:ahLst/>
              <a:cxnLst/>
              <a:rect l="l" t="t" r="r" b="b"/>
              <a:pathLst>
                <a:path w="1549379" h="327796">
                  <a:moveTo>
                    <a:pt x="131603" y="0"/>
                  </a:moveTo>
                  <a:lnTo>
                    <a:pt x="1417777" y="0"/>
                  </a:lnTo>
                  <a:cubicBezTo>
                    <a:pt x="1490459" y="0"/>
                    <a:pt x="1549379" y="58921"/>
                    <a:pt x="1549379" y="131603"/>
                  </a:cubicBezTo>
                  <a:lnTo>
                    <a:pt x="1549379" y="196193"/>
                  </a:lnTo>
                  <a:cubicBezTo>
                    <a:pt x="1549379" y="268875"/>
                    <a:pt x="1490459" y="327796"/>
                    <a:pt x="1417777" y="327796"/>
                  </a:cubicBezTo>
                  <a:lnTo>
                    <a:pt x="131603" y="327796"/>
                  </a:lnTo>
                  <a:cubicBezTo>
                    <a:pt x="58921" y="327796"/>
                    <a:pt x="0" y="268875"/>
                    <a:pt x="0" y="196193"/>
                  </a:cubicBezTo>
                  <a:lnTo>
                    <a:pt x="0" y="131603"/>
                  </a:lnTo>
                  <a:cubicBezTo>
                    <a:pt x="0" y="58921"/>
                    <a:pt x="58921" y="0"/>
                    <a:pt x="13160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49379" cy="36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16353" y="5028343"/>
            <a:ext cx="4655294" cy="827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16"/>
              </a:lnSpc>
              <a:spcBef>
                <a:spcPct val="0"/>
              </a:spcBef>
            </a:pPr>
            <a:r>
              <a:rPr lang="id-ID" sz="494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INF-DUO STG</a:t>
            </a:r>
            <a:endParaRPr lang="en-US" sz="494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99930" y="1039813"/>
            <a:ext cx="10288141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Analisis</a:t>
            </a:r>
            <a:endParaRPr lang="en-US" sz="8000" b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25C56A-7B25-416B-BCC4-0F28DCDBAC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3724" y="3780959"/>
            <a:ext cx="10720551" cy="4572000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0123E8C8-83F2-4739-9324-5E09D3C0375C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Eksplorasi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2832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99930" y="1039813"/>
            <a:ext cx="10288141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Analisis</a:t>
            </a:r>
            <a:endParaRPr lang="en-US" sz="8000" b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AB4C2DD-952D-48DD-9922-71CC9E9457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4240" y="3967797"/>
            <a:ext cx="14179520" cy="457200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9AF38387-4359-4731-85C2-CE8520E14E03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Eksplorasi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78845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5D5BD-FE73-4CF1-2F69-98256B77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0C76D3-5749-9D43-FE6E-6523077C979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3BF2B79-5B14-CA93-DC3F-9D200CA741CF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7F92816-7106-7B94-0EDA-EC438F51270B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E96016A-0330-3B93-AFCF-1E80A8EB01FB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95A7207-0DF6-D273-E9A6-09A0E6CF0401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4271CDC-6D56-3EBC-6B9B-D2F77497EEA1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84EFF8A-5838-CAEC-3033-83D935B7CA8F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E11089-A8AC-845A-F853-3198BA9173C7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0F45044-9C2F-F195-2522-709C960B1204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A526874-4E9C-036A-3A9B-7B173B1EDD0F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EAE8501-6202-E13B-9993-D936743A7C80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41F737C-67B5-53FE-7F86-BB2FB189A73C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52DCB41-3CD7-2DF0-541F-DDAB6B896CE6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FF223F6-A167-4F22-0670-29925CA0FA30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C7AAFA1-A486-DF2B-BF43-6B8F0E74661F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B3A58B6-C5D4-D8EA-A400-D6579A053594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BFEAEAAF-DE93-40CD-AAD0-468EA176C8C6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62C37772-3717-91E9-F14A-EA96882B6626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3B69CE2-73BB-C6DD-0197-6282550C1BCD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72F1DC1-F609-DBB8-35E8-09CB669A65EF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1AB908-51A1-802F-28CB-6D44191E0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2682" y="4098078"/>
            <a:ext cx="12544661" cy="4572000"/>
          </a:xfrm>
          <a:prstGeom prst="rect">
            <a:avLst/>
          </a:prstGeom>
        </p:spPr>
      </p:pic>
      <p:sp>
        <p:nvSpPr>
          <p:cNvPr id="27" name="TextBox 19">
            <a:extLst>
              <a:ext uri="{FF2B5EF4-FFF2-40B4-BE49-F238E27FC236}">
                <a16:creationId xmlns:a16="http://schemas.microsoft.com/office/drawing/2014/main" id="{A134D5F8-7730-4A6F-965B-E0FD25D29098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84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34C27-1C59-B15C-92D9-3B7E4491A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EBCD34-E6B2-6705-7256-B689C9AD881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90ACE4E-59DA-52A2-AA1A-EF533C72F70D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11CF87C-5269-D916-5679-7B77487DA3A5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6B1FF71-700D-F573-C836-1F1F273C1B80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C0D3DCE-9B58-1BA1-46CF-3E8A43746B41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8C64498-CE5D-C7A7-09B4-43396D50B55C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D4115AE-D905-ED55-F0B1-83B670BE4CC8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E615DAD-9F9A-444F-51EC-B11A499BAFF6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6F531B6-960D-79E0-B344-89B23D137ACC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5AEB831-72F2-6594-5B68-1F6C8D9F3738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7A7DCBB-E903-C110-7FAD-365934109199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2DCE816-A1A9-377C-13B4-9C7CFD460A91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53DBC02-5C62-10F8-FA68-597068FAAC14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B2A4294-7C8A-9FF7-7FF7-53139260B0B2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1299CD0-0BAD-7B5C-7B6F-623598AD4A6C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F127659-84AB-5B55-BFD1-0B46A286AFA6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A11C3FB1-7C27-5BFB-C3B2-BF1689014A8D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50A9D4E5-A97E-63D6-17D9-603D6611C01C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EA37A39-69E7-48BF-B6B7-2447096819A4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76901E1F-8F63-47CF-766C-0FBF0EEE0774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AF9662-6E34-9299-45B5-35A64A5795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/>
          <a:stretch/>
        </p:blipFill>
        <p:spPr>
          <a:xfrm>
            <a:off x="3545588" y="4133578"/>
            <a:ext cx="11196823" cy="4572000"/>
          </a:xfrm>
          <a:prstGeom prst="rect">
            <a:avLst/>
          </a:prstGeom>
        </p:spPr>
      </p:pic>
      <p:sp>
        <p:nvSpPr>
          <p:cNvPr id="27" name="TextBox 19">
            <a:extLst>
              <a:ext uri="{FF2B5EF4-FFF2-40B4-BE49-F238E27FC236}">
                <a16:creationId xmlns:a16="http://schemas.microsoft.com/office/drawing/2014/main" id="{A9D5BEF0-76C2-43A0-80DA-010EDAF60A66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60725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3DB76-AADA-CBFF-72B1-12796F8E2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C0120F-05AF-4672-6B92-10A3CD6DAAE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63D9879-8B96-3A57-D080-02FAD16FD2C7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B08E56F-1B78-A855-9AC3-713968944E4D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B58305B-92F2-F161-D985-0EE240FA188F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4E4B9C-F4EB-BCFE-AA9F-31D5519BEE17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FCA1F38-AA0A-3424-158B-C792B39E4DF0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F4022B7-DD24-7CC7-8942-8BB7DF4CA346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DCBCCFC-5485-B7D4-B1B8-8AFF7630B10A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22283C8-BBE0-F8CF-D2C2-99C2BAB429A1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AF14DD4-A7F6-0E21-21D4-FAAFD64415CE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507F22-A867-6A15-D577-EF616E40955D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FC89D99-25C2-BFBA-4D8C-CBB11DD7C05C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DA5D6AC-7113-8A66-4540-349E22E36F0E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6E2F723-B11B-A620-A4F7-CE5C934EB043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9E9AABF-23C7-6BB2-C476-4FFF297478D7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4E7073C-8126-94B0-F1FC-9197E0A0DD63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F61F3A-A607-33F1-A394-8CC03CE10023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215ABB5-D9EA-B578-5A2E-B76F700A6DC3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24615C8-F649-A578-B337-C12EB4F6DB06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E0B2C0E8-30BF-D089-B5C7-E7F06E4E878C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A98739-0E07-A924-0E69-224301326B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6402" y="4198740"/>
            <a:ext cx="12375195" cy="3657600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FB7FBC34-3562-4F70-AFE0-59DC2992D44C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8795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3DB76-AADA-CBFF-72B1-12796F8E2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C0120F-05AF-4672-6B92-10A3CD6DAAE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63D9879-8B96-3A57-D080-02FAD16FD2C7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B08E56F-1B78-A855-9AC3-713968944E4D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B58305B-92F2-F161-D985-0EE240FA188F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34E4B9C-F4EB-BCFE-AA9F-31D5519BEE17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FCA1F38-AA0A-3424-158B-C792B39E4DF0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F4022B7-DD24-7CC7-8942-8BB7DF4CA346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DCBCCFC-5485-B7D4-B1B8-8AFF7630B10A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22283C8-BBE0-F8CF-D2C2-99C2BAB429A1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AF14DD4-A7F6-0E21-21D4-FAAFD64415CE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507F22-A867-6A15-D577-EF616E40955D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FC89D99-25C2-BFBA-4D8C-CBB11DD7C05C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DA5D6AC-7113-8A66-4540-349E22E36F0E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6E2F723-B11B-A620-A4F7-CE5C934EB043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9E9AABF-23C7-6BB2-C476-4FFF297478D7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4E7073C-8126-94B0-F1FC-9197E0A0DD63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7F61F3A-A607-33F1-A394-8CC03CE10023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4215ABB5-D9EA-B578-5A2E-B76F700A6DC3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24615C8-F649-A578-B337-C12EB4F6DB06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E0B2C0E8-30BF-D089-B5C7-E7F06E4E878C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F4A0486-CF99-D845-9249-76F7BFC1B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2858" y="4017085"/>
            <a:ext cx="13702284" cy="4114800"/>
          </a:xfrm>
          <a:prstGeom prst="rect">
            <a:avLst/>
          </a:prstGeom>
        </p:spPr>
      </p:pic>
      <p:sp>
        <p:nvSpPr>
          <p:cNvPr id="25" name="TextBox 19">
            <a:extLst>
              <a:ext uri="{FF2B5EF4-FFF2-40B4-BE49-F238E27FC236}">
                <a16:creationId xmlns:a16="http://schemas.microsoft.com/office/drawing/2014/main" id="{95D990E3-6DCB-4A42-9DBA-6B9F7F038267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3923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30139-7AC2-4D6B-7522-B8056874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394A02-873D-AB3B-213E-B42FABDA18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A914EA-7A9B-3102-3D45-264C29734A6E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54AECA1-0F58-116B-2C8D-1B507C2959ED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C7578D9-228C-2E0A-A546-C84B0BC9C131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859DC1A-E5B8-7AA0-9159-8D76F81D320A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8238B29-D1D5-2BCA-B88A-B29CD7015557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14FB97D-5F7E-B1A3-A62E-6B65C7A21D6D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FEF9139-0A85-0EE3-78E9-9F029FF99670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185B43F-00CA-01A9-9054-9BCAEBE62217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25079C8-6818-FB21-A489-78BC07DC1747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1C789F2-D14E-CDE4-6038-84D7FB5D3FD8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31F9C6A-9C7D-7E86-5EC2-392CED39A7EC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50EE777-9A7B-5C9E-61EB-49D7DAA0D78E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3A8E20F-D26A-CEB3-60FD-163F30E49BED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4BC47AE-62FA-3BE2-E49F-2836F0864178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41127DE-6D51-9D25-DB20-F362C0D7DA4B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1F2D6DE6-4C76-4607-3663-434DD246170D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D0D5926-5A48-9BE3-ADE9-C84A0939B441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635C4EB-8B2F-EFF3-50F1-BCC9438BE31F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EE9FDE99-87EE-6BA5-53C3-1089C43EFA34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58E002C-356A-6344-7698-40F973046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494" y="4098528"/>
            <a:ext cx="13137011" cy="4572000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CAD6BC4A-8F6D-4DF8-A5F7-2856CCDD1A39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5570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30139-7AC2-4D6B-7522-B8056874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394A02-873D-AB3B-213E-B42FABDA18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A914EA-7A9B-3102-3D45-264C29734A6E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54AECA1-0F58-116B-2C8D-1B507C2959ED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C7578D9-228C-2E0A-A546-C84B0BC9C131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859DC1A-E5B8-7AA0-9159-8D76F81D320A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8238B29-D1D5-2BCA-B88A-B29CD7015557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14FB97D-5F7E-B1A3-A62E-6B65C7A21D6D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FEF9139-0A85-0EE3-78E9-9F029FF99670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185B43F-00CA-01A9-9054-9BCAEBE62217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25079C8-6818-FB21-A489-78BC07DC1747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1C789F2-D14E-CDE4-6038-84D7FB5D3FD8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31F9C6A-9C7D-7E86-5EC2-392CED39A7EC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50EE777-9A7B-5C9E-61EB-49D7DAA0D78E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3A8E20F-D26A-CEB3-60FD-163F30E49BED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4BC47AE-62FA-3BE2-E49F-2836F0864178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E41127DE-6D51-9D25-DB20-F362C0D7DA4B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1F2D6DE6-4C76-4607-3663-434DD246170D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D0D5926-5A48-9BE3-ADE9-C84A0939B441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635C4EB-8B2F-EFF3-50F1-BCC9438BE31F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EE9FDE99-87EE-6BA5-53C3-1089C43EFA34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D8B5E0D-652C-CDAC-16B6-0176C15F9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8957" y="4115130"/>
            <a:ext cx="8150086" cy="4572000"/>
          </a:xfrm>
          <a:prstGeom prst="rect">
            <a:avLst/>
          </a:prstGeom>
        </p:spPr>
      </p:pic>
      <p:sp>
        <p:nvSpPr>
          <p:cNvPr id="25" name="TextBox 19">
            <a:extLst>
              <a:ext uri="{FF2B5EF4-FFF2-40B4-BE49-F238E27FC236}">
                <a16:creationId xmlns:a16="http://schemas.microsoft.com/office/drawing/2014/main" id="{D7E74632-48B8-4DF8-BF92-9CC4783E85EB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9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176EC-7F8B-6D90-651E-C7B41FC4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4374F47-4883-16CE-7F18-6D425A164BC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E789D75-D1B0-B11B-1BAE-BCEC4FB14076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2FFBFFB-CC47-F23C-6B97-7849F742CEC0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64AEF14-A168-4B13-A017-6D259EE545CD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3E2B93B-D1BC-F054-D575-49759B3A0657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57F000C-12DC-C144-6615-B9BF08DD5D78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CE86074-6E5D-5B8E-0C21-21ED738018EB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B0EAF02-4194-9155-E2C9-0AA0B8845CA5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A1386E5-6556-50D8-42CA-FA10D0A4B8C1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0CFA703-D402-0103-C424-2F39789F2916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34AF01C-154C-8BDA-3D01-6C6CFB6546DC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CE8C2DF-A79F-2405-B44C-24367D70288A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90E040F-7C8D-1D29-C401-042E7EFEC4DB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65C7D77-FBA1-7DDD-A79C-A2287420ACA4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B3F8C8C-0FE7-9A9F-5FB7-6CBF420E5930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A685B31C-B50E-4C16-A788-81D3BCCBBD9F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686E0FC5-01BD-F60A-14AA-A9E5CBD0B32D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92A5542-D6AA-8242-8FF5-CBE440870A70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60503CC8-BB75-4A9C-09A7-8B99556C3C5D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D89EA9C-3D93-7FE3-506A-81B0B70324D7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01FBAA-78B7-5A3D-DA8E-B5F5488FD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2629" y="4160779"/>
            <a:ext cx="13262743" cy="4572000"/>
          </a:xfrm>
          <a:prstGeom prst="rect">
            <a:avLst/>
          </a:prstGeom>
        </p:spPr>
      </p:pic>
      <p:sp>
        <p:nvSpPr>
          <p:cNvPr id="27" name="TextBox 19">
            <a:extLst>
              <a:ext uri="{FF2B5EF4-FFF2-40B4-BE49-F238E27FC236}">
                <a16:creationId xmlns:a16="http://schemas.microsoft.com/office/drawing/2014/main" id="{31F5DAA2-FB1E-4C21-A87A-7C345782DB9D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220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4E1C5-7CBA-260B-1CA4-C980FC11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CD055F-3F38-ACFF-CF3C-87ADD132ABD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47C9F02-7B10-015A-64AE-1270707F1D85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D435814-6BE1-FFCA-489A-715CFFE1D0BC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4565BD-CBB1-AA30-5F85-9987C7B168AD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642B2EC-7355-427C-E211-DED3F265482F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5BEBBE9-199F-175B-9980-9C01B1FF53EC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4464A99-D256-C6BF-4240-1FE1BE06432D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354B4F8-437C-781D-9595-3FDBFA65FC74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CC915B9-C8E5-CCA1-5092-714D58ADE1CF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9A488FF-F726-0274-B9EB-D9E1DC432309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E7CF6AD-E00C-1A82-41ED-AF19AACA6313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A6EC1C7-AE4B-1A85-2DA3-CFCA5368DE70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DEB9B14-94A0-96B8-704E-E634CAA354FC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17B66E6-F5C2-D5B4-F739-4DD3CDCDE138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64D4CB5-7DA9-FA0A-C3AC-6AAB66461572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6CCEC2D-377A-7D7D-6494-5AD7BB2B04DF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E310F89B-916F-849B-A5DD-E579414FC5B3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3F3D017-B308-CFCD-1BAB-DE3AF8E2151C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17018B7-A924-9B4D-9161-F9084ED424F0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A65DD82D-F88C-85D6-5EB7-53C0DF30C24B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40481D-9452-EB34-A89F-B32A5715A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683" y="4528315"/>
            <a:ext cx="14453060" cy="3657600"/>
          </a:xfrm>
          <a:prstGeom prst="rect">
            <a:avLst/>
          </a:prstGeom>
        </p:spPr>
      </p:pic>
      <p:sp>
        <p:nvSpPr>
          <p:cNvPr id="27" name="TextBox 19">
            <a:extLst>
              <a:ext uri="{FF2B5EF4-FFF2-40B4-BE49-F238E27FC236}">
                <a16:creationId xmlns:a16="http://schemas.microsoft.com/office/drawing/2014/main" id="{A0719745-AE96-4C8D-AABE-9CF5D51FADA7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145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415587" y="1039813"/>
            <a:ext cx="7456826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Latar Belakang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45417" y="6664140"/>
            <a:ext cx="5003174" cy="1481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Gangguan Operasional</a:t>
            </a:r>
          </a:p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Peningkatan Biaya</a:t>
            </a:r>
          </a:p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Penurunan Produktivitas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38A029-77B2-4EFF-A1EC-16E67EFD4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004" y="4147057"/>
            <a:ext cx="2286000" cy="228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C95B58-2FE0-4B91-98D0-C640EA1F6A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7884" y="4210474"/>
            <a:ext cx="2286000" cy="228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02C88B-9517-4AD6-AC2D-124D5DF091DA}"/>
              </a:ext>
            </a:extLst>
          </p:cNvPr>
          <p:cNvSpPr txBox="1"/>
          <p:nvPr/>
        </p:nvSpPr>
        <p:spPr>
          <a:xfrm>
            <a:off x="6965952" y="5071629"/>
            <a:ext cx="4356095" cy="105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Deteksi</a:t>
            </a:r>
            <a:r>
              <a:rPr kumimoji="0" lang="id-ID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kerusakan mesin menjadi </a:t>
            </a:r>
            <a:r>
              <a:rPr kumimoji="0" lang="id-ID" sz="2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penting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3B2E37E6-DAC5-4023-985B-A918B4F44B4D}"/>
              </a:ext>
            </a:extLst>
          </p:cNvPr>
          <p:cNvSpPr txBox="1"/>
          <p:nvPr/>
        </p:nvSpPr>
        <p:spPr>
          <a:xfrm>
            <a:off x="12019909" y="3285065"/>
            <a:ext cx="2907418" cy="46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</a:t>
            </a:r>
            <a:r>
              <a:rPr lang="id-ID" sz="25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B59C05-B77F-4BE0-AE57-4E22D88DE925}"/>
              </a:ext>
            </a:extLst>
          </p:cNvPr>
          <p:cNvSpPr txBox="1"/>
          <p:nvPr/>
        </p:nvSpPr>
        <p:spPr>
          <a:xfrm>
            <a:off x="10293644" y="6930724"/>
            <a:ext cx="5928163" cy="107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Model </a:t>
            </a:r>
            <a:r>
              <a:rPr kumimoji="0" lang="id-ID" sz="25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XGBoost</a:t>
            </a:r>
            <a:r>
              <a:rPr kumimoji="0" lang="id-ID" sz="2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id-ID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dan </a:t>
            </a:r>
            <a:r>
              <a:rPr kumimoji="0" lang="id-ID" sz="25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kumimoji="0" lang="id-ID" sz="2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id-ID" sz="25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Forest</a:t>
            </a:r>
            <a:r>
              <a:rPr kumimoji="0" lang="id-ID" sz="2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id-ID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kumimoji="0" lang="id-ID" sz="25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Yadav</a:t>
            </a:r>
            <a:r>
              <a:rPr kumimoji="0" lang="id-ID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kumimoji="0" lang="id-ID" sz="25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kk</a:t>
            </a:r>
            <a:r>
              <a:rPr kumimoji="0" lang="id-ID" sz="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2024)</a:t>
            </a:r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6242AA-DE64-49F8-ADB3-CC5E9AD2D867}"/>
              </a:ext>
            </a:extLst>
          </p:cNvPr>
          <p:cNvSpPr txBox="1"/>
          <p:nvPr/>
        </p:nvSpPr>
        <p:spPr>
          <a:xfrm>
            <a:off x="2902313" y="3270835"/>
            <a:ext cx="32937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kumimoji="0" lang="id-ID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erusakan</a:t>
            </a:r>
            <a:r>
              <a:rPr kumimoji="0" lang="id-ID" sz="2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kumimoji="0" lang="id-ID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esin</a:t>
            </a:r>
            <a:endParaRPr kumimoji="0" lang="en-US" sz="2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algn="ctr"/>
            <a:r>
              <a:rPr lang="id-ID" sz="25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50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Industri</a:t>
            </a:r>
            <a:endParaRPr lang="en-US" b="1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BBDE52A-8201-4877-AA9A-E8FF1E0649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4965" y="6242802"/>
            <a:ext cx="1371600" cy="1371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D0EE834-D5F9-42D9-BC43-088CE5BF1D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876959" flipH="1" flipV="1">
            <a:off x="14169949" y="5508159"/>
            <a:ext cx="1371600" cy="137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3CF7B4B-D9D4-4518-97A1-2336F876A5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02901">
            <a:off x="10335112" y="3770918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4E1C5-7CBA-260B-1CA4-C980FC11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CD055F-3F38-ACFF-CF3C-87ADD132ABD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47C9F02-7B10-015A-64AE-1270707F1D85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D435814-6BE1-FFCA-489A-715CFFE1D0BC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4565BD-CBB1-AA30-5F85-9987C7B168AD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642B2EC-7355-427C-E211-DED3F265482F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5BEBBE9-199F-175B-9980-9C01B1FF53EC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4464A99-D256-C6BF-4240-1FE1BE06432D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354B4F8-437C-781D-9595-3FDBFA65FC74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CC915B9-C8E5-CCA1-5092-714D58ADE1CF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9A488FF-F726-0274-B9EB-D9E1DC432309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E7CF6AD-E00C-1A82-41ED-AF19AACA6313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A6EC1C7-AE4B-1A85-2DA3-CFCA5368DE70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DEB9B14-94A0-96B8-704E-E634CAA354FC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17B66E6-F5C2-D5B4-F739-4DD3CDCDE138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64D4CB5-7DA9-FA0A-C3AC-6AAB66461572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6CCEC2D-377A-7D7D-6494-5AD7BB2B04DF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E310F89B-916F-849B-A5DD-E579414FC5B3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3F3D017-B308-CFCD-1BAB-DE3AF8E2151C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17018B7-A924-9B4D-9161-F9084ED424F0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A65DD82D-F88C-85D6-5EB7-53C0DF30C24B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6957A1-6E86-D3AE-68B1-E059068A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4832" y="4235630"/>
            <a:ext cx="12178335" cy="4114800"/>
          </a:xfrm>
          <a:prstGeom prst="rect">
            <a:avLst/>
          </a:prstGeom>
        </p:spPr>
      </p:pic>
      <p:sp>
        <p:nvSpPr>
          <p:cNvPr id="27" name="TextBox 19">
            <a:extLst>
              <a:ext uri="{FF2B5EF4-FFF2-40B4-BE49-F238E27FC236}">
                <a16:creationId xmlns:a16="http://schemas.microsoft.com/office/drawing/2014/main" id="{A0719745-AE96-4C8D-AABE-9CF5D51FADA7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0441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04058-2AF5-DD52-1AB3-64C11861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56F5DC-EA1E-1C80-C8B7-BEF402700EE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7FA084-D8D0-C1DF-2B2C-5645A350AECE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B43467E-B144-630C-259B-AA68E7A0AADA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3BAEB95-9C25-D76F-7ECB-B3145A55BB7C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2075BF9-C6AE-B341-CB3B-F5EC217BC666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DBF9A1F-D557-8336-0348-21560312595F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1F28AD6-3EC6-532B-BB2C-76AE8EE992A3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A6AD86A-E5CD-52EB-5C28-37CE6C26CF89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8142226-9755-6755-2F1D-FF87E10B1359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3FD06A7-9DD6-4E00-60EB-F7092F2B95DD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F8295B8-8278-B041-B3A6-B16791EC59C1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D32491E-280B-FBA2-6443-8A93B3A8AE7F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7CD6842-80D1-7B27-2289-B4C9270E3806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E3E1917-7A3F-AC4F-C03E-6DBC1ADE7492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40D5123-9DED-4AE2-45F8-8D13350CD366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78C9AB5-094F-94FA-29FF-8ACAC1B3A919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CC373012-CCAC-2A98-BA7A-DCD5D5BE4AFA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F919E4C-94DE-FEF3-1435-7510CF66C4A7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3347944-3B13-CD8B-0914-E5D4B8E0BC0E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771DA676-6FE7-26E2-6A2F-550A356E1092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741107-661A-EEEB-4816-79F167D0A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5166" y="4019892"/>
            <a:ext cx="7937668" cy="457200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7B56009F-254C-4B1F-A147-DF1E8B6FA37D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02377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641D-F063-1912-68F8-3836A35EC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0A19BD-02BC-72BD-2BAE-51F5E13E258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96AC9C-C274-6CE2-B46A-4AF9DA74DB96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B4AB25C-0C59-4912-1519-276AFB029A65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7A3578B-7674-0C84-3FB0-C0A6A0A32BD4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28FC4BE-CC39-C290-E963-0ECE03FDF782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ABFDDE1-A8D0-F553-39B6-281981C9173C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13D0283-FE7A-5B3F-BCB6-CC302249C69D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DC8EEEF-2E73-3BCB-DF5C-EDB0494C2EBB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6718CAF-EFDF-33B2-4C15-45E5A45D9332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FD72038C-2A88-9DC0-3744-1ED53059686B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F7C2915-9A47-8A8D-5ABD-038E163C5080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527D51B-6CB4-9561-AE8E-8245249336EC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12B878A-A646-AD57-B1FB-22DA3CBE31C7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56C415A-A267-1F36-9A5F-BDAB78B67EC4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65C6818-B13E-FA3C-D40C-3B9EC1E66FBF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6D6FDE4-13EC-75D2-2A00-F037C2C7F456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64B42FB3-1B7B-B83B-3A66-C0371793EC4E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7DBE262-04EF-49AA-B573-90CE7B235164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4B12DCF-B36B-368D-7D12-4E358A5BCDAF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9E40379-DC34-4FB2-EB61-E670DF2AD110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2599F8-5986-101C-2DEB-EA7C922C2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7731" y="4036722"/>
            <a:ext cx="10452538" cy="4572000"/>
          </a:xfrm>
          <a:prstGeom prst="rect">
            <a:avLst/>
          </a:prstGeom>
        </p:spPr>
      </p:pic>
      <p:sp>
        <p:nvSpPr>
          <p:cNvPr id="25" name="TextBox 19">
            <a:extLst>
              <a:ext uri="{FF2B5EF4-FFF2-40B4-BE49-F238E27FC236}">
                <a16:creationId xmlns:a16="http://schemas.microsoft.com/office/drawing/2014/main" id="{024407E6-BA2B-4532-B959-15D6280796D4}"/>
              </a:ext>
            </a:extLst>
          </p:cNvPr>
          <p:cNvSpPr txBox="1"/>
          <p:nvPr/>
        </p:nvSpPr>
        <p:spPr>
          <a:xfrm>
            <a:off x="7349986" y="3337027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Modelling</a:t>
            </a:r>
            <a:endParaRPr lang="id-ID" sz="3199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39910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5B392-8D8A-2D37-9133-C61E2F4A8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CFA300-8E38-0489-DE79-70C3416A3BD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21A9E35-0097-CC6A-4EFB-F01ADC0A5DC4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43EBBBB-B418-0E02-273A-89277DD50502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A7BD898-128B-A713-1CD0-CCEC37699E50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9E19084-7B25-961C-8DC8-4174A764CF26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FA64BC1-BB6E-7BF1-D8C2-ACCCA140979B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3CA02E0-66D1-FA5A-BCE2-4C51A8C6D7C4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94542A7-EFCD-16E8-E986-3A95B2F1C557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D9D1C38-2B84-F2AE-24EF-4AE9FAC80512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1D2214CC-5B05-BDAB-B756-97F2ACA9A86D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0BD54A6-54CE-8231-0334-EEEA1ECF2226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57DF42-711C-00BB-ADB4-2414B7589763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0D10E49-5BE7-0468-8BA0-915CF2960BC6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0362897-3F3E-F77D-55A7-8998CCFC4106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02A29E6-5D20-EA08-0B4A-259CCEA88CFF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626C78D-EF75-8395-ADF9-B073FC7DB56B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63C5397-DCB8-F710-D33F-2B7518BD86BF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</a:t>
            </a:r>
            <a:r>
              <a:rPr lang="en-US" sz="8000" b="1" i="1" err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0AFEAFE-1598-373B-9B42-9C2CA1EBBA60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D88AE1C0-FE97-7CAC-89AC-1CEA3743D362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734382C9-05B4-4DB3-4C04-82A961354FF0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0F09F191-EEAC-4645-A4BA-E988A2CF1996}"/>
              </a:ext>
            </a:extLst>
          </p:cNvPr>
          <p:cNvSpPr txBox="1"/>
          <p:nvPr/>
        </p:nvSpPr>
        <p:spPr>
          <a:xfrm>
            <a:off x="7349986" y="3337027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Modelling</a:t>
            </a:r>
            <a:endParaRPr lang="id-ID" sz="3199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751967-10DD-4935-A386-57C07C8B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96" y="3838129"/>
            <a:ext cx="10437898" cy="51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0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30D7C-9DC4-3E7B-D75D-E661E02DC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EED8B8-F8C8-0704-14D8-1DF0788CAEF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4D0669B-CEA5-52CD-97F9-23BC665505ED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988C251-E622-0E75-0E9E-2DAC973CC194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AA02C97-748A-1904-3799-64199D23CCE3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C91A645-D059-339E-D8A9-C72BE268C3DB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BF3BAC1-5A6A-E0C8-7906-3C580D6042D0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0DB7D57-FF5B-4AE7-6A9A-8596F707E592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3847E0F-C6ED-5F16-FDF1-612F710A3478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FC29FD3-6303-B585-A908-32FA2E97337C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C6D51FE-02ED-D610-F090-757002A2982A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C0463B7-55D5-4C2A-9C7C-367FBB015307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71910F8-D111-D401-6B9D-0AD4BE16D36A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5577CCC-BFCC-566F-04C2-DA32A4BE9A4F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97301C0-C237-50A2-81A8-0CA585ED4901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A171195-468E-B256-40C7-A695CB55D048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5BF9691-E15B-3DAB-8887-6A8109DF1A55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587AB59B-B5A3-0319-9D82-650403B01931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Kesimpulan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C921F00-8F63-D874-A430-7FFC0B739209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0CD0831-DE63-8B60-1230-07534C9AB8A2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B3B2D308-6795-BB29-6746-FD85FA5D18F2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403EB4F0-2518-41B9-97F7-25DB20678E8A}"/>
              </a:ext>
            </a:extLst>
          </p:cNvPr>
          <p:cNvSpPr txBox="1"/>
          <p:nvPr/>
        </p:nvSpPr>
        <p:spPr>
          <a:xfrm>
            <a:off x="2767914" y="3661145"/>
            <a:ext cx="12680491" cy="969561"/>
          </a:xfrm>
          <a:prstGeom prst="rect">
            <a:avLst/>
          </a:prstGeom>
          <a:ln w="6350">
            <a:solidFill>
              <a:schemeClr val="tx1"/>
            </a:solidFill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800"/>
              <a:t>Model</a:t>
            </a:r>
            <a:r>
              <a:rPr lang="id-ID" sz="2800" b="1" i="1"/>
              <a:t> r</a:t>
            </a:r>
            <a:r>
              <a:rPr lang="en-US" sz="2800" b="1" i="1" err="1"/>
              <a:t>andom</a:t>
            </a:r>
            <a:r>
              <a:rPr lang="en-US" sz="2800" b="1" i="1"/>
              <a:t> forest</a:t>
            </a:r>
            <a:r>
              <a:rPr lang="en-US" sz="2800"/>
              <a:t> </a:t>
            </a:r>
            <a:r>
              <a:rPr lang="en-US" sz="2800" err="1"/>
              <a:t>unggul</a:t>
            </a:r>
            <a:r>
              <a:rPr lang="en-US" sz="2800"/>
              <a:t> </a:t>
            </a:r>
            <a:r>
              <a:rPr lang="en-US" sz="2800" err="1"/>
              <a:t>hampir</a:t>
            </a:r>
            <a:r>
              <a:rPr lang="en-US" sz="2800"/>
              <a:t> di </a:t>
            </a:r>
            <a:r>
              <a:rPr lang="en-US" sz="2800" err="1"/>
              <a:t>semua</a:t>
            </a:r>
            <a:r>
              <a:rPr lang="en-US" sz="2800"/>
              <a:t> </a:t>
            </a:r>
            <a:r>
              <a:rPr lang="en-US" sz="2800" err="1"/>
              <a:t>metrik</a:t>
            </a:r>
            <a:r>
              <a:rPr lang="en-US" sz="2800"/>
              <a:t> </a:t>
            </a:r>
            <a:r>
              <a:rPr lang="en-US" sz="2800" err="1"/>
              <a:t>evaluasi</a:t>
            </a:r>
            <a:r>
              <a:rPr lang="en-US" sz="2800"/>
              <a:t>, </a:t>
            </a:r>
            <a:r>
              <a:rPr lang="en-US" sz="2800" err="1"/>
              <a:t>dengan</a:t>
            </a:r>
            <a:r>
              <a:rPr lang="en-US" sz="2800"/>
              <a:t> </a:t>
            </a:r>
            <a:r>
              <a:rPr lang="en-US" sz="2800" err="1"/>
              <a:t>nilai</a:t>
            </a:r>
            <a:r>
              <a:rPr lang="en-US" sz="2800"/>
              <a:t> </a:t>
            </a:r>
            <a:r>
              <a:rPr lang="en-US" sz="2800" b="1" i="1"/>
              <a:t>f1-score</a:t>
            </a:r>
            <a:r>
              <a:rPr lang="en-US" sz="2800"/>
              <a:t> </a:t>
            </a:r>
            <a:r>
              <a:rPr lang="en-US" sz="2800" err="1"/>
              <a:t>tertinggi</a:t>
            </a:r>
            <a:r>
              <a:rPr lang="en-US" sz="2800"/>
              <a:t> </a:t>
            </a:r>
            <a:r>
              <a:rPr lang="en-US" sz="2800" err="1"/>
              <a:t>sebesar</a:t>
            </a:r>
            <a:r>
              <a:rPr lang="en-US" sz="2800"/>
              <a:t> </a:t>
            </a:r>
            <a:r>
              <a:rPr lang="en-US" sz="2800" b="1"/>
              <a:t>0,4781</a:t>
            </a:r>
            <a:r>
              <a:rPr lang="en-US" sz="2800"/>
              <a:t>.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F1250775-EEFB-425C-9852-90D16C09DDDE}"/>
              </a:ext>
            </a:extLst>
          </p:cNvPr>
          <p:cNvSpPr txBox="1"/>
          <p:nvPr/>
        </p:nvSpPr>
        <p:spPr>
          <a:xfrm>
            <a:off x="2767914" y="6905058"/>
            <a:ext cx="12680489" cy="969561"/>
          </a:xfrm>
          <a:prstGeom prst="rect">
            <a:avLst/>
          </a:prstGeom>
          <a:ln w="6350">
            <a:solidFill>
              <a:schemeClr val="tx1"/>
            </a:solidFill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800" b="1" err="1"/>
              <a:t>Praproses</a:t>
            </a:r>
            <a:r>
              <a:rPr lang="id-ID" sz="2800" b="1"/>
              <a:t> data </a:t>
            </a:r>
            <a:r>
              <a:rPr lang="id-ID" sz="2800"/>
              <a:t>dan </a:t>
            </a:r>
            <a:r>
              <a:rPr lang="id-ID" sz="2800" b="1" i="1" err="1"/>
              <a:t>feature</a:t>
            </a:r>
            <a:r>
              <a:rPr lang="id-ID" sz="2800" b="1" i="1"/>
              <a:t> </a:t>
            </a:r>
            <a:r>
              <a:rPr lang="id-ID" sz="2800" b="1" i="1" err="1"/>
              <a:t>engineering</a:t>
            </a:r>
            <a:r>
              <a:rPr lang="id-ID" sz="2800" b="1" i="1"/>
              <a:t> </a:t>
            </a:r>
            <a:r>
              <a:rPr lang="id-ID" sz="2800"/>
              <a:t>yang dilakukan menghasilkan </a:t>
            </a:r>
            <a:r>
              <a:rPr lang="id-ID" sz="2800" i="1" err="1"/>
              <a:t>feature</a:t>
            </a:r>
            <a:r>
              <a:rPr lang="id-ID" sz="2800"/>
              <a:t> yang relevan dan berkontribusi pada model.</a:t>
            </a:r>
            <a:endParaRPr lang="id-ID" sz="25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CE4DACBD-0CED-4546-A1C9-DF947C6E825B}"/>
              </a:ext>
            </a:extLst>
          </p:cNvPr>
          <p:cNvSpPr txBox="1"/>
          <p:nvPr/>
        </p:nvSpPr>
        <p:spPr>
          <a:xfrm>
            <a:off x="2767915" y="5297001"/>
            <a:ext cx="12680490" cy="969561"/>
          </a:xfrm>
          <a:prstGeom prst="rect">
            <a:avLst/>
          </a:prstGeom>
          <a:ln w="6350">
            <a:solidFill>
              <a:schemeClr val="tx1"/>
            </a:solidFill>
            <a:prstDash val="solid"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800"/>
              <a:t>M</a:t>
            </a:r>
            <a:r>
              <a:rPr lang="en-US" sz="2800" err="1"/>
              <a:t>odel</a:t>
            </a:r>
            <a:r>
              <a:rPr lang="en-US" sz="2800"/>
              <a:t> </a:t>
            </a:r>
            <a:r>
              <a:rPr lang="en-US" sz="2800" b="1" err="1"/>
              <a:t>XGBoost</a:t>
            </a:r>
            <a:r>
              <a:rPr lang="en-US" sz="2800"/>
              <a:t> </a:t>
            </a:r>
            <a:r>
              <a:rPr lang="en-US" sz="2800" b="1"/>
              <a:t>dan AdaBoost </a:t>
            </a:r>
            <a:r>
              <a:rPr lang="en-US" sz="2800" err="1"/>
              <a:t>memiliki</a:t>
            </a:r>
            <a:r>
              <a:rPr lang="en-US" sz="2800"/>
              <a:t> </a:t>
            </a:r>
            <a:r>
              <a:rPr lang="en-US" sz="2800" err="1"/>
              <a:t>performa</a:t>
            </a:r>
            <a:r>
              <a:rPr lang="en-US" sz="2800"/>
              <a:t> yang </a:t>
            </a:r>
            <a:r>
              <a:rPr lang="en-US" sz="2800" b="1" err="1"/>
              <a:t>lebih</a:t>
            </a:r>
            <a:r>
              <a:rPr lang="en-US" sz="2800" b="1"/>
              <a:t> </a:t>
            </a:r>
            <a:r>
              <a:rPr lang="en-US" sz="2800" b="1" err="1"/>
              <a:t>rendah</a:t>
            </a:r>
            <a:r>
              <a:rPr lang="en-US" sz="2800"/>
              <a:t> </a:t>
            </a:r>
            <a:r>
              <a:rPr lang="en-US" sz="2800" err="1"/>
              <a:t>dibandingkan</a:t>
            </a:r>
            <a:r>
              <a:rPr lang="en-US" sz="2800"/>
              <a:t> model </a:t>
            </a:r>
            <a:r>
              <a:rPr lang="en-US" sz="2800" err="1"/>
              <a:t>lainnya</a:t>
            </a:r>
            <a:r>
              <a:rPr lang="en-US" sz="2800"/>
              <a:t>.</a:t>
            </a:r>
            <a:endParaRPr lang="id-ID" sz="25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84775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30D7C-9DC4-3E7B-D75D-E661E02DC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5EED8B8-F8C8-0704-14D8-1DF0788CAEF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4D0669B-CEA5-52CD-97F9-23BC665505ED}"/>
              </a:ext>
            </a:extLst>
          </p:cNvPr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988C251-E622-0E75-0E9E-2DAC973CC194}"/>
              </a:ext>
            </a:extLst>
          </p:cNvPr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AA02C97-748A-1904-3799-64199D23CCE3}"/>
              </a:ext>
            </a:extLst>
          </p:cNvPr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C91A645-D059-339E-D8A9-C72BE268C3DB}"/>
              </a:ext>
            </a:extLst>
          </p:cNvPr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BF3BAC1-5A6A-E0C8-7906-3C580D6042D0}"/>
              </a:ext>
            </a:extLst>
          </p:cNvPr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0DB7D57-FF5B-4AE7-6A9A-8596F707E592}"/>
              </a:ext>
            </a:extLst>
          </p:cNvPr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3847E0F-C6ED-5F16-FDF1-612F710A3478}"/>
                </a:ext>
              </a:extLst>
            </p:cNvPr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FC29FD3-6303-B585-A908-32FA2E97337C}"/>
                </a:ext>
              </a:extLst>
            </p:cNvPr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C6D51FE-02ED-D610-F090-757002A2982A}"/>
              </a:ext>
            </a:extLst>
          </p:cNvPr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C0463B7-55D5-4C2A-9C7C-367FBB015307}"/>
              </a:ext>
            </a:extLst>
          </p:cNvPr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71910F8-D111-D401-6B9D-0AD4BE16D36A}"/>
                </a:ext>
              </a:extLst>
            </p:cNvPr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5577CCC-BFCC-566F-04C2-DA32A4BE9A4F}"/>
                </a:ext>
              </a:extLst>
            </p:cNvPr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97301C0-C237-50A2-81A8-0CA585ED4901}"/>
              </a:ext>
            </a:extLst>
          </p:cNvPr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A171195-468E-B256-40C7-A695CB55D048}"/>
                </a:ext>
              </a:extLst>
            </p:cNvPr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5BF9691-E15B-3DAB-8887-6A8109DF1A55}"/>
                </a:ext>
              </a:extLst>
            </p:cNvPr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587AB59B-B5A3-0319-9D82-650403B01931}"/>
              </a:ext>
            </a:extLst>
          </p:cNvPr>
          <p:cNvSpPr txBox="1"/>
          <p:nvPr/>
        </p:nvSpPr>
        <p:spPr>
          <a:xfrm>
            <a:off x="5282918" y="1013624"/>
            <a:ext cx="7456825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Rekomendasi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0C921F00-8F63-D874-A430-7FFC0B739209}"/>
              </a:ext>
            </a:extLst>
          </p:cNvPr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70CD0831-DE63-8B60-1230-07534C9AB8A2}"/>
              </a:ext>
            </a:extLst>
          </p:cNvPr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B3B2D308-6795-BB29-6746-FD85FA5D18F2}"/>
              </a:ext>
            </a:extLst>
          </p:cNvPr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CD853E2-9F7C-4AD4-BDDF-173B18787F08}"/>
              </a:ext>
            </a:extLst>
          </p:cNvPr>
          <p:cNvSpPr txBox="1"/>
          <p:nvPr/>
        </p:nvSpPr>
        <p:spPr>
          <a:xfrm>
            <a:off x="2477244" y="3661145"/>
            <a:ext cx="5148205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Penanganan </a:t>
            </a: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Missing</a:t>
            </a:r>
            <a:r>
              <a:rPr lang="id-ID" sz="25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Value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A830187E-862B-495A-8788-7D6FBBB405DC}"/>
              </a:ext>
            </a:extLst>
          </p:cNvPr>
          <p:cNvSpPr txBox="1"/>
          <p:nvPr/>
        </p:nvSpPr>
        <p:spPr>
          <a:xfrm>
            <a:off x="2319431" y="4472895"/>
            <a:ext cx="5463830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Menggunakan KNN atau MICE</a:t>
            </a:r>
            <a:endParaRPr lang="id-ID" sz="2500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D8B9472A-54D8-46DA-B6BF-4F8BC7A6E449}"/>
              </a:ext>
            </a:extLst>
          </p:cNvPr>
          <p:cNvSpPr txBox="1"/>
          <p:nvPr/>
        </p:nvSpPr>
        <p:spPr>
          <a:xfrm>
            <a:off x="10211005" y="4456677"/>
            <a:ext cx="5463831" cy="958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Menggunakan </a:t>
            </a: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importance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atau RFE</a:t>
            </a:r>
            <a:endParaRPr lang="id-ID" sz="2500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9461FB07-7806-4704-B8E0-0E9729C97DA1}"/>
              </a:ext>
            </a:extLst>
          </p:cNvPr>
          <p:cNvSpPr txBox="1"/>
          <p:nvPr/>
        </p:nvSpPr>
        <p:spPr>
          <a:xfrm>
            <a:off x="11539734" y="3690080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  <a:r>
              <a:rPr lang="id-ID" sz="25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Selection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A79E80CE-DC38-4788-B63B-3FD39EC4DBA1}"/>
              </a:ext>
            </a:extLst>
          </p:cNvPr>
          <p:cNvSpPr txBox="1"/>
          <p:nvPr/>
        </p:nvSpPr>
        <p:spPr>
          <a:xfrm>
            <a:off x="3648160" y="6184381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lang="id-ID" sz="25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Imbalance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2FE3F4A9-BD0E-4B1B-BD90-61F53316D099}"/>
              </a:ext>
            </a:extLst>
          </p:cNvPr>
          <p:cNvSpPr txBox="1"/>
          <p:nvPr/>
        </p:nvSpPr>
        <p:spPr>
          <a:xfrm>
            <a:off x="2319431" y="7289320"/>
            <a:ext cx="5463830" cy="554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Menggunakan SMOTE atau ADASYN</a:t>
            </a:r>
            <a:endParaRPr lang="id-ID" sz="2500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E583C407-D082-4C57-8A0C-C5561F5AA134}"/>
              </a:ext>
            </a:extLst>
          </p:cNvPr>
          <p:cNvSpPr txBox="1"/>
          <p:nvPr/>
        </p:nvSpPr>
        <p:spPr>
          <a:xfrm>
            <a:off x="11539734" y="6198032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Modelling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5292003A-C582-4054-B9F3-A1FD23622AF8}"/>
              </a:ext>
            </a:extLst>
          </p:cNvPr>
          <p:cNvSpPr txBox="1"/>
          <p:nvPr/>
        </p:nvSpPr>
        <p:spPr>
          <a:xfrm>
            <a:off x="10211005" y="6926894"/>
            <a:ext cx="5463831" cy="1458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Melakukan </a:t>
            </a: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tunning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hyperparameter</a:t>
            </a: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cross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validation</a:t>
            </a: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serta penggunaan 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neural </a:t>
            </a: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network</a:t>
            </a:r>
            <a:endParaRPr lang="id-ID" sz="2500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E9BAF-67FC-46A6-80BC-135497C5D5F4}"/>
              </a:ext>
            </a:extLst>
          </p:cNvPr>
          <p:cNvSpPr/>
          <p:nvPr/>
        </p:nvSpPr>
        <p:spPr>
          <a:xfrm>
            <a:off x="2252313" y="3410465"/>
            <a:ext cx="5530948" cy="209065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089DDD-2D83-46CB-B990-55E9AAC5844E}"/>
              </a:ext>
            </a:extLst>
          </p:cNvPr>
          <p:cNvSpPr/>
          <p:nvPr/>
        </p:nvSpPr>
        <p:spPr>
          <a:xfrm>
            <a:off x="2252313" y="6182162"/>
            <a:ext cx="5530948" cy="209065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F768A4-750E-4A01-ACBE-DF72529D9253}"/>
              </a:ext>
            </a:extLst>
          </p:cNvPr>
          <p:cNvSpPr/>
          <p:nvPr/>
        </p:nvSpPr>
        <p:spPr>
          <a:xfrm>
            <a:off x="10126302" y="6256426"/>
            <a:ext cx="5530948" cy="209065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FEF277-5B47-48E1-BD3D-14FE4DC5E93F}"/>
              </a:ext>
            </a:extLst>
          </p:cNvPr>
          <p:cNvSpPr/>
          <p:nvPr/>
        </p:nvSpPr>
        <p:spPr>
          <a:xfrm>
            <a:off x="10126302" y="3410465"/>
            <a:ext cx="5530948" cy="209065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2" t="-1376" r="-340" b="-1272"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4116" y="2832218"/>
            <a:ext cx="15902600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41345" y="920843"/>
            <a:ext cx="10288141" cy="1255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48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Tujuan</a:t>
            </a:r>
            <a:endParaRPr lang="en-US" sz="48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3B2E37E6-DAC5-4023-985B-A918B4F44B4D}"/>
              </a:ext>
            </a:extLst>
          </p:cNvPr>
          <p:cNvSpPr txBox="1"/>
          <p:nvPr/>
        </p:nvSpPr>
        <p:spPr>
          <a:xfrm>
            <a:off x="1516244" y="4751443"/>
            <a:ext cx="15255511" cy="2136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Mengetahui penerapan </a:t>
            </a:r>
            <a:r>
              <a:rPr lang="id-ID" sz="3199" i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</a:t>
            </a:r>
            <a:r>
              <a:rPr lang="id-ID" sz="3199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3199" i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r>
              <a:rPr lang="id-ID" sz="3199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dalam klasifikasi kerusakan mesin.</a:t>
            </a:r>
            <a:endParaRPr lang="id-ID" sz="31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50000"/>
              </a:lnSpc>
            </a:pP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50000"/>
              </a:lnSpc>
            </a:pP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Mengetahui performa masing-masing model dalam klasifikasi kerusakan mesin.</a:t>
            </a:r>
          </a:p>
        </p:txBody>
      </p:sp>
    </p:spTree>
    <p:extLst>
      <p:ext uri="{BB962C8B-B14F-4D97-AF65-F5344CB8AC3E}">
        <p14:creationId xmlns:p14="http://schemas.microsoft.com/office/powerpoint/2010/main" val="376710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99930" y="1039813"/>
            <a:ext cx="10288141" cy="1275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Batasan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93360" y="4815553"/>
            <a:ext cx="13301280" cy="2136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Analisis menggunakan metode </a:t>
            </a:r>
            <a:r>
              <a:rPr lang="id-ID" sz="3199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</a:t>
            </a:r>
            <a:r>
              <a:rPr lang="id-ID" sz="3199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3199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yang mencakup model Regresi Logistik, KNN, </a:t>
            </a:r>
            <a:r>
              <a:rPr lang="id-ID" sz="3199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</a:t>
            </a: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Tree, </a:t>
            </a:r>
            <a:r>
              <a:rPr lang="id-ID" sz="3199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3199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Forest</a:t>
            </a: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id-ID" sz="3199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XGBoost</a:t>
            </a: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dan </a:t>
            </a:r>
            <a:r>
              <a:rPr lang="id-ID" sz="3199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AdaBoost</a:t>
            </a:r>
            <a:r>
              <a:rPr lang="id-ID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385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99930" y="1039813"/>
            <a:ext cx="10288141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Proses 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90978" y="3431023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Persiapan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ADED02-A1EC-4864-9A20-37EA628DA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9413" y="4163995"/>
            <a:ext cx="1828800" cy="1828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591339-A70D-4E66-86DE-460F93A66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600" y="4139281"/>
            <a:ext cx="1828800" cy="1828800"/>
          </a:xfrm>
          <a:prstGeom prst="rect">
            <a:avLst/>
          </a:prstGeom>
        </p:spPr>
      </p:pic>
      <p:sp>
        <p:nvSpPr>
          <p:cNvPr id="36" name="TextBox 19">
            <a:extLst>
              <a:ext uri="{FF2B5EF4-FFF2-40B4-BE49-F238E27FC236}">
                <a16:creationId xmlns:a16="http://schemas.microsoft.com/office/drawing/2014/main" id="{FB2FD946-41C6-4C96-9464-6FC64DB796FB}"/>
              </a:ext>
            </a:extLst>
          </p:cNvPr>
          <p:cNvSpPr txBox="1"/>
          <p:nvPr/>
        </p:nvSpPr>
        <p:spPr>
          <a:xfrm>
            <a:off x="7349986" y="3437355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B0562094-19AD-4A91-AFCD-DC01CD9093A0}"/>
              </a:ext>
            </a:extLst>
          </p:cNvPr>
          <p:cNvSpPr txBox="1"/>
          <p:nvPr/>
        </p:nvSpPr>
        <p:spPr>
          <a:xfrm>
            <a:off x="12361599" y="3414591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Modelling</a:t>
            </a:r>
            <a:endParaRPr lang="id-ID" sz="3199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088D19A-A0E6-4CE6-9840-4CB83F5170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41213" y="4163995"/>
            <a:ext cx="1828800" cy="1828800"/>
          </a:xfrm>
          <a:prstGeom prst="rect">
            <a:avLst/>
          </a:prstGeom>
        </p:spPr>
      </p:pic>
      <p:sp>
        <p:nvSpPr>
          <p:cNvPr id="43" name="TextBox 19">
            <a:extLst>
              <a:ext uri="{FF2B5EF4-FFF2-40B4-BE49-F238E27FC236}">
                <a16:creationId xmlns:a16="http://schemas.microsoft.com/office/drawing/2014/main" id="{934AEE9F-1AFA-4EB6-90F9-BECDB169D0D8}"/>
              </a:ext>
            </a:extLst>
          </p:cNvPr>
          <p:cNvSpPr txBox="1"/>
          <p:nvPr/>
        </p:nvSpPr>
        <p:spPr>
          <a:xfrm>
            <a:off x="2490978" y="6039325"/>
            <a:ext cx="3588028" cy="958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Penggabungan Data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(JOIN)</a:t>
            </a:r>
            <a:endParaRPr lang="id-ID" sz="2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6F6D3C67-ED5D-4CA3-9EF0-D893C05131BD}"/>
              </a:ext>
            </a:extLst>
          </p:cNvPr>
          <p:cNvSpPr txBox="1"/>
          <p:nvPr/>
        </p:nvSpPr>
        <p:spPr>
          <a:xfrm>
            <a:off x="6837293" y="6068428"/>
            <a:ext cx="4613414" cy="246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Missing Value </a:t>
            </a: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dan 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Outlier</a:t>
            </a:r>
          </a:p>
          <a:p>
            <a:pPr algn="ctr">
              <a:lnSpc>
                <a:spcPts val="3935"/>
              </a:lnSpc>
            </a:pP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Engineering</a:t>
            </a:r>
          </a:p>
          <a:p>
            <a:pPr algn="ctr">
              <a:lnSpc>
                <a:spcPts val="3935"/>
              </a:lnSpc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Normalisasi dan Split</a:t>
            </a:r>
          </a:p>
          <a:p>
            <a:pPr algn="ctr">
              <a:lnSpc>
                <a:spcPts val="3935"/>
              </a:lnSpc>
            </a:pP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 Imbalance</a:t>
            </a:r>
          </a:p>
          <a:p>
            <a:pPr algn="ctr">
              <a:lnSpc>
                <a:spcPts val="3935"/>
              </a:lnSpc>
            </a:pP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 Selection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C9762A-6A95-49E6-8D97-CFC4176E47EF}"/>
              </a:ext>
            </a:extLst>
          </p:cNvPr>
          <p:cNvSpPr txBox="1"/>
          <p:nvPr/>
        </p:nvSpPr>
        <p:spPr>
          <a:xfrm>
            <a:off x="12149197" y="6190321"/>
            <a:ext cx="39448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Regresi Logistik, KNN, Decision Tree, Random Forest, XGBoost, dan AdaBoost</a:t>
            </a:r>
            <a:endParaRPr lang="en-US" sz="250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85AB9AE-0CF6-42B3-8806-8FB5EB1C99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401" y="4340845"/>
            <a:ext cx="1371600" cy="1371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E911408-60C4-4FE7-90FA-4BCD1ADA9F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9999" y="4392595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8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4" y="6553925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3326" y="2830607"/>
            <a:ext cx="14781345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99930" y="1039813"/>
            <a:ext cx="10288141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Proses 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FB2FD946-41C6-4C96-9464-6FC64DB796FB}"/>
              </a:ext>
            </a:extLst>
          </p:cNvPr>
          <p:cNvSpPr txBox="1"/>
          <p:nvPr/>
        </p:nvSpPr>
        <p:spPr>
          <a:xfrm>
            <a:off x="6930716" y="3248004"/>
            <a:ext cx="4426567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Detail </a:t>
            </a:r>
            <a:r>
              <a:rPr lang="id-ID" sz="3199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Praproses</a:t>
            </a: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9D325085-B8EE-482E-9224-FFC7AEAE32A7}"/>
              </a:ext>
            </a:extLst>
          </p:cNvPr>
          <p:cNvSpPr txBox="1"/>
          <p:nvPr/>
        </p:nvSpPr>
        <p:spPr>
          <a:xfrm>
            <a:off x="2584272" y="4039421"/>
            <a:ext cx="2806373" cy="45788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Missing</a:t>
            </a:r>
            <a:r>
              <a:rPr lang="id-ID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Value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709921-74ED-4928-B623-38FFEFCFF9C5}"/>
              </a:ext>
            </a:extLst>
          </p:cNvPr>
          <p:cNvSpPr txBox="1"/>
          <p:nvPr/>
        </p:nvSpPr>
        <p:spPr>
          <a:xfrm>
            <a:off x="2560241" y="4560125"/>
            <a:ext cx="2858530" cy="5502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Listwise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eletion</a:t>
            </a:r>
            <a:endParaRPr kumimoji="0" lang="id-ID" sz="2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E2FCFEC7-AC03-4F20-A265-7C840E4D4A58}"/>
              </a:ext>
            </a:extLst>
          </p:cNvPr>
          <p:cNvSpPr txBox="1"/>
          <p:nvPr/>
        </p:nvSpPr>
        <p:spPr>
          <a:xfrm>
            <a:off x="2514390" y="6538115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Outlier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A56F1A-661F-423C-85F6-D2F26D43D73A}"/>
              </a:ext>
            </a:extLst>
          </p:cNvPr>
          <p:cNvCxnSpPr/>
          <p:nvPr/>
        </p:nvCxnSpPr>
        <p:spPr>
          <a:xfrm>
            <a:off x="6400800" y="2981256"/>
            <a:ext cx="0" cy="422563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72495FD-7D00-4E11-A390-4D64D781847B}"/>
              </a:ext>
            </a:extLst>
          </p:cNvPr>
          <p:cNvCxnSpPr/>
          <p:nvPr/>
        </p:nvCxnSpPr>
        <p:spPr>
          <a:xfrm>
            <a:off x="11887200" y="4409901"/>
            <a:ext cx="0" cy="4225632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8C8455-E15E-47F7-BE1B-2A7B8D77C735}"/>
              </a:ext>
            </a:extLst>
          </p:cNvPr>
          <p:cNvSpPr txBox="1"/>
          <p:nvPr/>
        </p:nvSpPr>
        <p:spPr>
          <a:xfrm>
            <a:off x="2568361" y="7186214"/>
            <a:ext cx="2858530" cy="550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Winsorization</a:t>
            </a:r>
            <a:endParaRPr kumimoji="0" lang="id-ID" sz="2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BCB587-4559-4816-9608-1F2366CF664E}"/>
              </a:ext>
            </a:extLst>
          </p:cNvPr>
          <p:cNvSpPr txBox="1"/>
          <p:nvPr/>
        </p:nvSpPr>
        <p:spPr>
          <a:xfrm>
            <a:off x="7319471" y="6484901"/>
            <a:ext cx="3649059" cy="550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Feature</a:t>
            </a:r>
            <a:r>
              <a:rPr kumimoji="0" lang="id-ID" sz="25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Engineering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5C9778-594F-4B96-9438-3E3C910723D9}"/>
              </a:ext>
            </a:extLst>
          </p:cNvPr>
          <p:cNvSpPr txBox="1"/>
          <p:nvPr/>
        </p:nvSpPr>
        <p:spPr>
          <a:xfrm>
            <a:off x="6554356" y="7160851"/>
            <a:ext cx="5179283" cy="105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New feature</a:t>
            </a:r>
            <a:r>
              <a:rPr kumimoji="0" lang="en-US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feature extraction, bining, </a:t>
            </a:r>
            <a:r>
              <a:rPr kumimoji="0" lang="en-US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dan 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encoding</a:t>
            </a:r>
          </a:p>
        </p:txBody>
      </p:sp>
      <p:sp>
        <p:nvSpPr>
          <p:cNvPr id="60" name="TextBox 19">
            <a:extLst>
              <a:ext uri="{FF2B5EF4-FFF2-40B4-BE49-F238E27FC236}">
                <a16:creationId xmlns:a16="http://schemas.microsoft.com/office/drawing/2014/main" id="{7D81B269-C863-44ED-8FF1-41475DC7F747}"/>
              </a:ext>
            </a:extLst>
          </p:cNvPr>
          <p:cNvSpPr txBox="1"/>
          <p:nvPr/>
        </p:nvSpPr>
        <p:spPr>
          <a:xfrm>
            <a:off x="7600266" y="4052058"/>
            <a:ext cx="3099509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Normalisasi &amp; </a:t>
            </a:r>
            <a:r>
              <a:rPr lang="id-ID" sz="2500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 lang="id-ID" sz="25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AFABAD-B560-40AB-8F0F-BF55754E91EB}"/>
              </a:ext>
            </a:extLst>
          </p:cNvPr>
          <p:cNvSpPr txBox="1"/>
          <p:nvPr/>
        </p:nvSpPr>
        <p:spPr>
          <a:xfrm>
            <a:off x="7720755" y="4553860"/>
            <a:ext cx="2858530" cy="105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Robust</a:t>
            </a: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id-ID" sz="2500" b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Scaler</a:t>
            </a: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dan </a:t>
            </a:r>
            <a:r>
              <a:rPr kumimoji="0" lang="id-ID" sz="2500" b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Split</a:t>
            </a: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80:20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95C9C9-380E-439F-A6A2-D8A6D0CBAA1E}"/>
              </a:ext>
            </a:extLst>
          </p:cNvPr>
          <p:cNvSpPr txBox="1"/>
          <p:nvPr/>
        </p:nvSpPr>
        <p:spPr>
          <a:xfrm>
            <a:off x="12781671" y="4048923"/>
            <a:ext cx="2806373" cy="550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kumimoji="0" lang="id-ID" sz="25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id-ID" sz="25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Imbalance</a:t>
            </a:r>
            <a:endParaRPr kumimoji="0" lang="id-ID" sz="25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51C612-6AAA-467E-BA58-7549CE21D82A}"/>
              </a:ext>
            </a:extLst>
          </p:cNvPr>
          <p:cNvSpPr txBox="1"/>
          <p:nvPr/>
        </p:nvSpPr>
        <p:spPr>
          <a:xfrm>
            <a:off x="12781671" y="4674360"/>
            <a:ext cx="2858530" cy="105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Undersampling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dan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oversampling</a:t>
            </a:r>
            <a:endParaRPr kumimoji="0" lang="id-ID" sz="2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6FF8E1-CB6A-4C46-B118-BC0A6CC1171A}"/>
              </a:ext>
            </a:extLst>
          </p:cNvPr>
          <p:cNvSpPr txBox="1"/>
          <p:nvPr/>
        </p:nvSpPr>
        <p:spPr>
          <a:xfrm>
            <a:off x="12708978" y="6431871"/>
            <a:ext cx="3003916" cy="550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Feature</a:t>
            </a:r>
            <a:r>
              <a:rPr kumimoji="0" lang="id-ID" sz="25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id-ID" sz="25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Selection</a:t>
            </a:r>
            <a:endParaRPr kumimoji="0" lang="id-ID" sz="25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1EC6F3-DC71-4D6D-9514-23AF02BCC714}"/>
              </a:ext>
            </a:extLst>
          </p:cNvPr>
          <p:cNvSpPr txBox="1"/>
          <p:nvPr/>
        </p:nvSpPr>
        <p:spPr>
          <a:xfrm>
            <a:off x="11887200" y="7054417"/>
            <a:ext cx="4647471" cy="1562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/>
              <a:t>Logistic Regression Multinomial </a:t>
            </a:r>
            <a:r>
              <a:rPr lang="en-US" sz="2800" err="1"/>
              <a:t>dengan</a:t>
            </a:r>
            <a:r>
              <a:rPr lang="en-US" sz="2800" i="1"/>
              <a:t> L1 regularization </a:t>
            </a:r>
            <a:r>
              <a:rPr lang="en-US" sz="2800"/>
              <a:t>(Lasso)</a:t>
            </a:r>
            <a:endParaRPr kumimoji="0" lang="id-ID" sz="2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8739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99930" y="1039813"/>
            <a:ext cx="10288141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Proses Analisis</a:t>
            </a:r>
            <a:endParaRPr lang="en-US" sz="8000" b="1" i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FB2FD946-41C6-4C96-9464-6FC64DB796FB}"/>
              </a:ext>
            </a:extLst>
          </p:cNvPr>
          <p:cNvSpPr txBox="1"/>
          <p:nvPr/>
        </p:nvSpPr>
        <p:spPr>
          <a:xfrm>
            <a:off x="7349986" y="3287600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Detail </a:t>
            </a:r>
            <a:r>
              <a:rPr lang="id-ID" sz="3199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Modelling</a:t>
            </a:r>
            <a:endParaRPr lang="id-ID" sz="3199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D98CA7CA-FF40-465F-BB35-17A09F2B5A9B}"/>
              </a:ext>
            </a:extLst>
          </p:cNvPr>
          <p:cNvSpPr txBox="1"/>
          <p:nvPr/>
        </p:nvSpPr>
        <p:spPr>
          <a:xfrm>
            <a:off x="2584272" y="3965279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Regresi Logistik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FE5EF9-1C55-4808-BA5E-CA9A031ECB05}"/>
              </a:ext>
            </a:extLst>
          </p:cNvPr>
          <p:cNvSpPr txBox="1"/>
          <p:nvPr/>
        </p:nvSpPr>
        <p:spPr>
          <a:xfrm>
            <a:off x="2043281" y="4460672"/>
            <a:ext cx="3913297" cy="105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Multinomial</a:t>
            </a: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kumimoji="0" lang="id-ID" sz="2500" b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penalty</a:t>
            </a: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: l1, dan </a:t>
            </a: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solver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saga</a:t>
            </a: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66290551-E983-4E7B-A7A9-B25ECA1828E8}"/>
              </a:ext>
            </a:extLst>
          </p:cNvPr>
          <p:cNvSpPr txBox="1"/>
          <p:nvPr/>
        </p:nvSpPr>
        <p:spPr>
          <a:xfrm>
            <a:off x="7757990" y="4046742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</a:t>
            </a:r>
            <a:r>
              <a:rPr lang="id-ID" sz="25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Tree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9FAF5B-B84F-4A64-9DF4-1B84A9D384C3}"/>
              </a:ext>
            </a:extLst>
          </p:cNvPr>
          <p:cNvSpPr txBox="1"/>
          <p:nvPr/>
        </p:nvSpPr>
        <p:spPr>
          <a:xfrm>
            <a:off x="7308098" y="4614799"/>
            <a:ext cx="3706156" cy="550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Default</a:t>
            </a:r>
            <a:endParaRPr kumimoji="0" lang="id-ID" sz="25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95077544-EDF5-4A44-B8C4-A5AB36D3ABEF}"/>
              </a:ext>
            </a:extLst>
          </p:cNvPr>
          <p:cNvSpPr txBox="1"/>
          <p:nvPr/>
        </p:nvSpPr>
        <p:spPr>
          <a:xfrm>
            <a:off x="12432664" y="3898458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KNN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553526-E673-491E-8C6D-10EAECA057FA}"/>
              </a:ext>
            </a:extLst>
          </p:cNvPr>
          <p:cNvSpPr txBox="1"/>
          <p:nvPr/>
        </p:nvSpPr>
        <p:spPr>
          <a:xfrm>
            <a:off x="11982772" y="4688988"/>
            <a:ext cx="3706156" cy="550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=5</a:t>
            </a:r>
          </a:p>
        </p:txBody>
      </p:sp>
      <p:sp>
        <p:nvSpPr>
          <p:cNvPr id="49" name="TextBox 19">
            <a:extLst>
              <a:ext uri="{FF2B5EF4-FFF2-40B4-BE49-F238E27FC236}">
                <a16:creationId xmlns:a16="http://schemas.microsoft.com/office/drawing/2014/main" id="{7FE5CFA1-0297-43C0-A755-9C2F564E8296}"/>
              </a:ext>
            </a:extLst>
          </p:cNvPr>
          <p:cNvSpPr txBox="1"/>
          <p:nvPr/>
        </p:nvSpPr>
        <p:spPr>
          <a:xfrm>
            <a:off x="2600364" y="6317643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lang="id-ID" sz="2500" b="1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Forest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5E68FA-6DE7-4FDF-8F88-BFFC60B835AC}"/>
              </a:ext>
            </a:extLst>
          </p:cNvPr>
          <p:cNvSpPr txBox="1"/>
          <p:nvPr/>
        </p:nvSpPr>
        <p:spPr>
          <a:xfrm>
            <a:off x="2153030" y="6935615"/>
            <a:ext cx="3706156" cy="105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Estimator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400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dan </a:t>
            </a: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n_jobs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-1</a:t>
            </a:r>
            <a:endParaRPr kumimoji="0" lang="id-ID" sz="2500" b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TextBox 19">
            <a:extLst>
              <a:ext uri="{FF2B5EF4-FFF2-40B4-BE49-F238E27FC236}">
                <a16:creationId xmlns:a16="http://schemas.microsoft.com/office/drawing/2014/main" id="{4E4DBB32-646C-4D5F-8F51-3BDDFF946352}"/>
              </a:ext>
            </a:extLst>
          </p:cNvPr>
          <p:cNvSpPr txBox="1"/>
          <p:nvPr/>
        </p:nvSpPr>
        <p:spPr>
          <a:xfrm>
            <a:off x="7740814" y="6300102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XGBoost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28C617-A6FC-40CD-A0D7-AC9FB67E4030}"/>
              </a:ext>
            </a:extLst>
          </p:cNvPr>
          <p:cNvSpPr txBox="1"/>
          <p:nvPr/>
        </p:nvSpPr>
        <p:spPr>
          <a:xfrm>
            <a:off x="7290922" y="6893931"/>
            <a:ext cx="3706156" cy="105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Estimator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200, </a:t>
            </a:r>
          </a:p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dan </a:t>
            </a: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learning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rate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0.01</a:t>
            </a:r>
          </a:p>
        </p:txBody>
      </p:sp>
      <p:sp>
        <p:nvSpPr>
          <p:cNvPr id="55" name="TextBox 19">
            <a:extLst>
              <a:ext uri="{FF2B5EF4-FFF2-40B4-BE49-F238E27FC236}">
                <a16:creationId xmlns:a16="http://schemas.microsoft.com/office/drawing/2014/main" id="{B96A8A6C-39AB-4221-8F14-BA5A76B506D8}"/>
              </a:ext>
            </a:extLst>
          </p:cNvPr>
          <p:cNvSpPr txBox="1"/>
          <p:nvPr/>
        </p:nvSpPr>
        <p:spPr>
          <a:xfrm>
            <a:off x="12420192" y="6313558"/>
            <a:ext cx="2806373" cy="457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2500" b="1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AdaBoost</a:t>
            </a:r>
            <a:endParaRPr lang="id-ID" sz="2500" b="1" i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BD0DAF-39F3-437C-8553-73A3CD2DA57A}"/>
              </a:ext>
            </a:extLst>
          </p:cNvPr>
          <p:cNvSpPr txBox="1"/>
          <p:nvPr/>
        </p:nvSpPr>
        <p:spPr>
          <a:xfrm>
            <a:off x="11982772" y="6907387"/>
            <a:ext cx="3706156" cy="1050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Estimator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200, </a:t>
            </a:r>
          </a:p>
          <a:p>
            <a:pPr marL="0" marR="0" lvl="0" indent="0" algn="ctr" defTabSz="914400" rtl="0" eaLnBrk="1" fontAlgn="auto" latinLnBrk="0" hangingPunct="1">
              <a:lnSpc>
                <a:spcPts val="39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500" b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dan </a:t>
            </a:r>
            <a:r>
              <a:rPr lang="id-ID" sz="2500" i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max_depth</a:t>
            </a:r>
            <a:r>
              <a:rPr kumimoji="0" lang="id-ID" sz="2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id-ID" sz="2500" i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kumimoji="0" lang="id-ID" sz="2500" b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3C8962-647D-43B2-928F-90F7A745A124}"/>
              </a:ext>
            </a:extLst>
          </p:cNvPr>
          <p:cNvCxnSpPr>
            <a:stCxn id="17" idx="1"/>
          </p:cNvCxnSpPr>
          <p:nvPr/>
        </p:nvCxnSpPr>
        <p:spPr>
          <a:xfrm>
            <a:off x="1753328" y="5734681"/>
            <a:ext cx="147813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5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99930" y="1039813"/>
            <a:ext cx="10288141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Analisis</a:t>
            </a:r>
            <a:endParaRPr lang="en-US" sz="8000" b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FB2FD946-41C6-4C96-9464-6FC64DB796FB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Persiapan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" name="Picture 27" descr="A black screen with text&#10;&#10;Description automatically generated">
            <a:extLst>
              <a:ext uri="{FF2B5EF4-FFF2-40B4-BE49-F238E27FC236}">
                <a16:creationId xmlns:a16="http://schemas.microsoft.com/office/drawing/2014/main" id="{5768272C-7442-434E-8588-D3F1E2667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77" y="3990975"/>
            <a:ext cx="1258244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288116">
            <a:off x="10851723" y="6554361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63092" y="9517156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3"/>
                </a:lnTo>
                <a:lnTo>
                  <a:pt x="0" y="117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9288116">
            <a:off x="-3050653" y="-2082783"/>
            <a:ext cx="10740167" cy="5410359"/>
          </a:xfrm>
          <a:custGeom>
            <a:avLst/>
            <a:gdLst/>
            <a:ahLst/>
            <a:cxnLst/>
            <a:rect l="l" t="t" r="r" b="b"/>
            <a:pathLst>
              <a:path w="10740167" h="5410359">
                <a:moveTo>
                  <a:pt x="0" y="0"/>
                </a:moveTo>
                <a:lnTo>
                  <a:pt x="10740167" y="0"/>
                </a:lnTo>
                <a:lnTo>
                  <a:pt x="10740167" y="5410359"/>
                </a:lnTo>
                <a:lnTo>
                  <a:pt x="0" y="541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584272" y="83966"/>
            <a:ext cx="1113916" cy="1108247"/>
          </a:xfrm>
          <a:custGeom>
            <a:avLst/>
            <a:gdLst/>
            <a:ahLst/>
            <a:cxnLst/>
            <a:rect l="l" t="t" r="r" b="b"/>
            <a:pathLst>
              <a:path w="1113916" h="1108247">
                <a:moveTo>
                  <a:pt x="0" y="0"/>
                </a:moveTo>
                <a:lnTo>
                  <a:pt x="1113915" y="0"/>
                </a:lnTo>
                <a:lnTo>
                  <a:pt x="1113915" y="1108247"/>
                </a:lnTo>
                <a:lnTo>
                  <a:pt x="0" y="110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5238062" y="9517156"/>
            <a:ext cx="822087" cy="817904"/>
          </a:xfrm>
          <a:custGeom>
            <a:avLst/>
            <a:gdLst/>
            <a:ahLst/>
            <a:cxnLst/>
            <a:rect l="l" t="t" r="r" b="b"/>
            <a:pathLst>
              <a:path w="822087" h="817904">
                <a:moveTo>
                  <a:pt x="0" y="0"/>
                </a:moveTo>
                <a:lnTo>
                  <a:pt x="822087" y="0"/>
                </a:lnTo>
                <a:lnTo>
                  <a:pt x="822087" y="817904"/>
                </a:lnTo>
                <a:lnTo>
                  <a:pt x="0" y="81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849127" y="1655564"/>
            <a:ext cx="16410173" cy="7602736"/>
            <a:chOff x="0" y="-38100"/>
            <a:chExt cx="4322021" cy="20023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22021" cy="1964267"/>
            </a:xfrm>
            <a:custGeom>
              <a:avLst/>
              <a:gdLst/>
              <a:ahLst/>
              <a:cxnLst/>
              <a:rect l="l" t="t" r="r" b="b"/>
              <a:pathLst>
                <a:path w="4322021" h="1964267">
                  <a:moveTo>
                    <a:pt x="24061" y="0"/>
                  </a:moveTo>
                  <a:lnTo>
                    <a:pt x="4297961" y="0"/>
                  </a:lnTo>
                  <a:cubicBezTo>
                    <a:pt x="4311249" y="0"/>
                    <a:pt x="4322021" y="10772"/>
                    <a:pt x="4322021" y="24061"/>
                  </a:cubicBezTo>
                  <a:lnTo>
                    <a:pt x="4322021" y="1940206"/>
                  </a:lnTo>
                  <a:cubicBezTo>
                    <a:pt x="4322021" y="1953495"/>
                    <a:pt x="4311249" y="1964267"/>
                    <a:pt x="4297961" y="1964267"/>
                  </a:cubicBezTo>
                  <a:lnTo>
                    <a:pt x="24061" y="1964267"/>
                  </a:lnTo>
                  <a:cubicBezTo>
                    <a:pt x="10772" y="1964267"/>
                    <a:pt x="0" y="1953495"/>
                    <a:pt x="0" y="1940206"/>
                  </a:cubicBezTo>
                  <a:lnTo>
                    <a:pt x="0" y="24061"/>
                  </a:lnTo>
                  <a:cubicBezTo>
                    <a:pt x="0" y="10772"/>
                    <a:pt x="10772" y="0"/>
                    <a:pt x="24061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w="9525" cap="rnd">
              <a:solidFill>
                <a:srgbClr val="000000">
                  <a:alpha val="57647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22021" cy="2002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54060" y="404179"/>
            <a:ext cx="2806373" cy="2792091"/>
          </a:xfrm>
          <a:custGeom>
            <a:avLst/>
            <a:gdLst/>
            <a:ahLst/>
            <a:cxnLst/>
            <a:rect l="l" t="t" r="r" b="b"/>
            <a:pathLst>
              <a:path w="2806373" h="2792091">
                <a:moveTo>
                  <a:pt x="0" y="0"/>
                </a:moveTo>
                <a:lnTo>
                  <a:pt x="2806373" y="0"/>
                </a:lnTo>
                <a:lnTo>
                  <a:pt x="2806373" y="2792092"/>
                </a:lnTo>
                <a:lnTo>
                  <a:pt x="0" y="27920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2066194" y="1028700"/>
            <a:ext cx="14155613" cy="1687711"/>
            <a:chOff x="0" y="-38100"/>
            <a:chExt cx="3728227" cy="444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28227" cy="406400"/>
            </a:xfrm>
            <a:custGeom>
              <a:avLst/>
              <a:gdLst/>
              <a:ahLst/>
              <a:cxnLst/>
              <a:rect l="l" t="t" r="r" b="b"/>
              <a:pathLst>
                <a:path w="3728227" h="406400">
                  <a:moveTo>
                    <a:pt x="3525027" y="0"/>
                  </a:moveTo>
                  <a:cubicBezTo>
                    <a:pt x="3637252" y="0"/>
                    <a:pt x="3728227" y="90976"/>
                    <a:pt x="3728227" y="203200"/>
                  </a:cubicBezTo>
                  <a:cubicBezTo>
                    <a:pt x="3728227" y="315424"/>
                    <a:pt x="3637252" y="406400"/>
                    <a:pt x="352502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3525027" y="0"/>
                  </a:ln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72822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53328" y="2832218"/>
            <a:ext cx="14781345" cy="5804926"/>
            <a:chOff x="0" y="-38100"/>
            <a:chExt cx="3893029" cy="1528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93029" cy="1490769"/>
            </a:xfrm>
            <a:custGeom>
              <a:avLst/>
              <a:gdLst/>
              <a:ahLst/>
              <a:cxnLst/>
              <a:rect l="l" t="t" r="r" b="b"/>
              <a:pathLst>
                <a:path w="3893029" h="1490769">
                  <a:moveTo>
                    <a:pt x="26712" y="0"/>
                  </a:moveTo>
                  <a:lnTo>
                    <a:pt x="3866317" y="0"/>
                  </a:lnTo>
                  <a:cubicBezTo>
                    <a:pt x="3873402" y="0"/>
                    <a:pt x="3880196" y="2814"/>
                    <a:pt x="3885205" y="7824"/>
                  </a:cubicBezTo>
                  <a:cubicBezTo>
                    <a:pt x="3890215" y="12833"/>
                    <a:pt x="3893029" y="19627"/>
                    <a:pt x="3893029" y="26712"/>
                  </a:cubicBezTo>
                  <a:lnTo>
                    <a:pt x="3893029" y="1464057"/>
                  </a:lnTo>
                  <a:cubicBezTo>
                    <a:pt x="3893029" y="1471142"/>
                    <a:pt x="3890215" y="1477936"/>
                    <a:pt x="3885205" y="1482946"/>
                  </a:cubicBezTo>
                  <a:cubicBezTo>
                    <a:pt x="3880196" y="1487955"/>
                    <a:pt x="3873402" y="1490769"/>
                    <a:pt x="3866317" y="1490769"/>
                  </a:cubicBezTo>
                  <a:lnTo>
                    <a:pt x="26712" y="1490769"/>
                  </a:lnTo>
                  <a:cubicBezTo>
                    <a:pt x="19627" y="1490769"/>
                    <a:pt x="12833" y="1487955"/>
                    <a:pt x="7824" y="1482946"/>
                  </a:cubicBezTo>
                  <a:cubicBezTo>
                    <a:pt x="2814" y="1477936"/>
                    <a:pt x="0" y="1471142"/>
                    <a:pt x="0" y="1464057"/>
                  </a:cubicBezTo>
                  <a:lnTo>
                    <a:pt x="0" y="26712"/>
                  </a:lnTo>
                  <a:cubicBezTo>
                    <a:pt x="0" y="19627"/>
                    <a:pt x="2814" y="12833"/>
                    <a:pt x="7824" y="7824"/>
                  </a:cubicBezTo>
                  <a:cubicBezTo>
                    <a:pt x="12833" y="2814"/>
                    <a:pt x="19627" y="0"/>
                    <a:pt x="267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2F2F6">
                    <a:alpha val="100000"/>
                  </a:srgbClr>
                </a:gs>
                <a:gs pos="100000">
                  <a:srgbClr val="9FD1E2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893029" cy="1528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999930" y="1039813"/>
            <a:ext cx="10288141" cy="134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id-ID" sz="8000" b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Hasil Analisis</a:t>
            </a:r>
            <a:endParaRPr lang="en-US" sz="8000" b="1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34116" y="8637145"/>
            <a:ext cx="1185314" cy="1179282"/>
          </a:xfrm>
          <a:custGeom>
            <a:avLst/>
            <a:gdLst/>
            <a:ahLst/>
            <a:cxnLst/>
            <a:rect l="l" t="t" r="r" b="b"/>
            <a:pathLst>
              <a:path w="1185314" h="1179282">
                <a:moveTo>
                  <a:pt x="0" y="0"/>
                </a:moveTo>
                <a:lnTo>
                  <a:pt x="1185314" y="0"/>
                </a:lnTo>
                <a:lnTo>
                  <a:pt x="1185314" y="1179282"/>
                </a:lnTo>
                <a:lnTo>
                  <a:pt x="0" y="117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5448406" y="7457863"/>
            <a:ext cx="3621788" cy="3603357"/>
          </a:xfrm>
          <a:custGeom>
            <a:avLst/>
            <a:gdLst/>
            <a:ahLst/>
            <a:cxnLst/>
            <a:rect l="l" t="t" r="r" b="b"/>
            <a:pathLst>
              <a:path w="3621788" h="3603357">
                <a:moveTo>
                  <a:pt x="0" y="0"/>
                </a:moveTo>
                <a:lnTo>
                  <a:pt x="3621788" y="0"/>
                </a:lnTo>
                <a:lnTo>
                  <a:pt x="3621788" y="3603356"/>
                </a:lnTo>
                <a:lnTo>
                  <a:pt x="0" y="36033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>
            <a:off x="14782373" y="0"/>
            <a:ext cx="2035958" cy="2025597"/>
          </a:xfrm>
          <a:custGeom>
            <a:avLst/>
            <a:gdLst/>
            <a:ahLst/>
            <a:cxnLst/>
            <a:rect l="l" t="t" r="r" b="b"/>
            <a:pathLst>
              <a:path w="2035958" h="2025597">
                <a:moveTo>
                  <a:pt x="0" y="0"/>
                </a:moveTo>
                <a:lnTo>
                  <a:pt x="2035958" y="0"/>
                </a:lnTo>
                <a:lnTo>
                  <a:pt x="2035958" y="2025597"/>
                </a:lnTo>
                <a:lnTo>
                  <a:pt x="0" y="202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499C04F-584A-4D14-B421-FD773AC87E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3939253"/>
            <a:ext cx="11430000" cy="4572000"/>
          </a:xfrm>
          <a:prstGeom prst="rect">
            <a:avLst/>
          </a:prstGeom>
        </p:spPr>
      </p:pic>
      <p:sp>
        <p:nvSpPr>
          <p:cNvPr id="28" name="TextBox 19">
            <a:extLst>
              <a:ext uri="{FF2B5EF4-FFF2-40B4-BE49-F238E27FC236}">
                <a16:creationId xmlns:a16="http://schemas.microsoft.com/office/drawing/2014/main" id="{5A2AFA79-150F-4A1C-818D-FD273CEC4F9C}"/>
              </a:ext>
            </a:extLst>
          </p:cNvPr>
          <p:cNvSpPr txBox="1"/>
          <p:nvPr/>
        </p:nvSpPr>
        <p:spPr>
          <a:xfrm>
            <a:off x="7349986" y="3392782"/>
            <a:ext cx="3588028" cy="481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</a:pPr>
            <a:r>
              <a:rPr lang="id-ID" sz="3199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Eksplorasi Data</a:t>
            </a:r>
            <a:endParaRPr lang="id-ID" sz="3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74021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FC1EAB7DF9D4439F84286F83C082DD" ma:contentTypeVersion="8" ma:contentTypeDescription="Create a new document." ma:contentTypeScope="" ma:versionID="68805ee290409ffab0f4e1ea9e9f1344">
  <xsd:schema xmlns:xsd="http://www.w3.org/2001/XMLSchema" xmlns:xs="http://www.w3.org/2001/XMLSchema" xmlns:p="http://schemas.microsoft.com/office/2006/metadata/properties" xmlns:ns3="5d2520c1-3c70-4072-929b-be1bcff4e7b2" xmlns:ns4="82b3109e-32b5-4e95-91c9-5f2166fe1c8f" targetNamespace="http://schemas.microsoft.com/office/2006/metadata/properties" ma:root="true" ma:fieldsID="782f90f9e8bbe8a77f231e6410ee4dba" ns3:_="" ns4:_="">
    <xsd:import namespace="5d2520c1-3c70-4072-929b-be1bcff4e7b2"/>
    <xsd:import namespace="82b3109e-32b5-4e95-91c9-5f2166fe1c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2520c1-3c70-4072-929b-be1bcff4e7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3109e-32b5-4e95-91c9-5f2166fe1c8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2520c1-3c70-4072-929b-be1bcff4e7b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0A41A8-C9FC-4774-B1BC-2D21A614ED27}">
  <ds:schemaRefs>
    <ds:schemaRef ds:uri="5d2520c1-3c70-4072-929b-be1bcff4e7b2"/>
    <ds:schemaRef ds:uri="82b3109e-32b5-4e95-91c9-5f2166fe1c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080E88-5E37-4FD6-B847-05B577FD5CC1}">
  <ds:schemaRefs>
    <ds:schemaRef ds:uri="5d2520c1-3c70-4072-929b-be1bcff4e7b2"/>
    <ds:schemaRef ds:uri="http://schemas.microsoft.com/office/2006/metadata/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82b3109e-32b5-4e95-91c9-5f2166fe1c8f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061B165-0F0F-4E95-B2FC-7108235851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367</Words>
  <Application>Microsoft Office PowerPoint</Application>
  <PresentationFormat>Custom</PresentationFormat>
  <Paragraphs>104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Open Sans</vt:lpstr>
      <vt:lpstr>Arial</vt:lpstr>
      <vt:lpstr>Calibri</vt:lpstr>
      <vt:lpstr>Open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DATAVERS</dc:title>
  <dc:creator>lenovo</dc:creator>
  <cp:lastModifiedBy>Biliarto Sastro Cemerson</cp:lastModifiedBy>
  <cp:revision>2</cp:revision>
  <dcterms:created xsi:type="dcterms:W3CDTF">2006-08-16T00:00:00Z</dcterms:created>
  <dcterms:modified xsi:type="dcterms:W3CDTF">2025-02-27T12:29:54Z</dcterms:modified>
  <dc:identifier>DAGbn0QKrn4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0x01010095FC1EAB7DF9D4439F84286F83C082DD</vt:lpwstr>
  </property>
</Properties>
</file>